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6"/>
  </p:notesMasterIdLst>
  <p:sldIdLst>
    <p:sldId id="256" r:id="rId2"/>
    <p:sldId id="325" r:id="rId3"/>
    <p:sldId id="319" r:id="rId4"/>
    <p:sldId id="334" r:id="rId5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635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457327CF-A62C-449F-A139-8EDC8CC93D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327CF-A62C-449F-A139-8EDC8CC93D6A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ar-IQ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</p:grpSp>
      <p:sp>
        <p:nvSpPr>
          <p:cNvPr id="1239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9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7E1E-BAF0-4C66-A3CC-29AE6515A8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0B451-4EA2-46C4-85D1-E8B00B0889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BCC32-4844-4810-AB71-31A424AB30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9B6DD-6D44-4152-BAD9-B431EBFCB9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889B-2FB2-4811-A7A2-5AA646CB42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660AD-3558-42FA-821D-2E95AC1366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0FF0-792A-44BA-9FA5-F65F8A9D27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77EA7-8198-4746-8A6B-6D90BF69B9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45129-C6E4-441F-B41F-A519F1C50C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A0C31-ECAB-4C51-97E9-8CCEA41480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21D93-17D0-49C9-B0C7-EB873FFD6C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28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ar-IQ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28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228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IQ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E4A7BCF-D558-4A42-A15B-21A54D0F9E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Histology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+mj-lt"/>
              </a:rPr>
              <a:t>Hematopoiesis</a:t>
            </a:r>
            <a:endParaRPr lang="en-US" dirty="0" smtClean="0">
              <a:latin typeface="+mj-lt"/>
            </a:endParaRPr>
          </a:p>
          <a:p>
            <a:pPr eaLnBrk="1" hangingPunct="1"/>
            <a:r>
              <a:rPr lang="en-US" dirty="0" smtClean="0"/>
              <a:t>By: </a:t>
            </a:r>
            <a:r>
              <a:rPr lang="en-US" sz="2000" i="1" dirty="0" smtClean="0">
                <a:solidFill>
                  <a:srgbClr val="C00000"/>
                </a:solidFill>
              </a:rPr>
              <a:t>Dr. Ammar Ismail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rtl="0"/>
            <a:r>
              <a:rPr lang="en-US" b="1" i="1" dirty="0" err="1" smtClean="0"/>
              <a:t>Hematopoiesis</a:t>
            </a:r>
            <a:r>
              <a:rPr lang="en-US" b="1" i="1" dirty="0" smtClean="0"/>
              <a:t>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30725"/>
          </a:xfrm>
        </p:spPr>
        <p:txBody>
          <a:bodyPr/>
          <a:lstStyle/>
          <a:p>
            <a:pPr algn="just" rtl="0"/>
            <a:r>
              <a:rPr lang="en-US" i="1" dirty="0" smtClean="0"/>
              <a:t>The </a:t>
            </a:r>
            <a:r>
              <a:rPr lang="en-US" i="1" dirty="0" smtClean="0"/>
              <a:t>formation of blood cells before and after birth is called </a:t>
            </a:r>
            <a:r>
              <a:rPr lang="en-US" i="1" dirty="0" err="1" smtClean="0"/>
              <a:t>Hematopoiesis</a:t>
            </a:r>
            <a:r>
              <a:rPr lang="en-US" i="1" dirty="0" smtClean="0"/>
              <a:t> which occurs at different locations prenatally and within the bone marrow in birds and mammals postnatally</a:t>
            </a:r>
            <a:r>
              <a:rPr lang="en-US" i="1" dirty="0" smtClean="0"/>
              <a:t>.</a:t>
            </a:r>
          </a:p>
          <a:p>
            <a:pPr algn="just" rtl="0"/>
            <a:endParaRPr lang="en-US" i="1" dirty="0" smtClean="0"/>
          </a:p>
          <a:p>
            <a:pPr algn="just" rtl="0"/>
            <a:r>
              <a:rPr lang="en-US" i="1" dirty="0" smtClean="0"/>
              <a:t>During fetal development blood cells originate from the mesenchyme of yolk sac as small islands of </a:t>
            </a:r>
            <a:r>
              <a:rPr lang="en-US" i="1" dirty="0" err="1" smtClean="0"/>
              <a:t>erythroblastic</a:t>
            </a:r>
            <a:r>
              <a:rPr lang="en-US" i="1" dirty="0" smtClean="0"/>
              <a:t> cells (stem cells) for blood cell formation migrate to the liver, spleen, thymus, lymph nodes and bone marrow.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err="1" smtClean="0"/>
              <a:t>Hematopoiesis</a:t>
            </a:r>
            <a:r>
              <a:rPr lang="en-US" b="1" i="1" dirty="0" smtClean="0"/>
              <a:t>: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530725"/>
          </a:xfrm>
        </p:spPr>
        <p:txBody>
          <a:bodyPr/>
          <a:lstStyle/>
          <a:p>
            <a:pPr algn="l" rtl="0"/>
            <a:r>
              <a:rPr lang="en-US" sz="2400" i="1" dirty="0" smtClean="0"/>
              <a:t>Shortly after birth, </a:t>
            </a:r>
            <a:r>
              <a:rPr lang="en-US" sz="2400" i="1" dirty="0" err="1" smtClean="0"/>
              <a:t>Hematopoiesis</a:t>
            </a:r>
            <a:r>
              <a:rPr lang="en-US" sz="2400" i="1" dirty="0" smtClean="0"/>
              <a:t> within liver, spleen replaced by </a:t>
            </a:r>
            <a:r>
              <a:rPr lang="en-US" sz="2400" i="1" dirty="0" err="1" smtClean="0"/>
              <a:t>Hematopoiesis</a:t>
            </a:r>
            <a:r>
              <a:rPr lang="en-US" sz="2400" i="1" dirty="0" smtClean="0"/>
              <a:t> within bone marrow but the liver and spleen hematopoietic activity will return if </a:t>
            </a:r>
            <a:r>
              <a:rPr lang="en-US" sz="2400" i="1" dirty="0" smtClean="0"/>
              <a:t>necessary.</a:t>
            </a:r>
            <a:endParaRPr lang="en-US" sz="2400" i="1" dirty="0" smtClean="0"/>
          </a:p>
          <a:p>
            <a:pPr algn="l" rtl="0"/>
            <a:r>
              <a:rPr lang="en-US" sz="2400" i="1" dirty="0" smtClean="0"/>
              <a:t>The marrow of the long bones , ribs , vertebrae ,pelvis ,skull , sternum become the primary center of blood formation within young </a:t>
            </a:r>
            <a:r>
              <a:rPr lang="en-US" sz="2400" i="1" dirty="0" smtClean="0"/>
              <a:t>.</a:t>
            </a:r>
          </a:p>
          <a:p>
            <a:pPr algn="l" rtl="0"/>
            <a:r>
              <a:rPr lang="en-US" sz="2400" i="1" dirty="0" smtClean="0"/>
              <a:t>Within </a:t>
            </a:r>
            <a:r>
              <a:rPr lang="en-US" sz="2400" i="1" dirty="0" smtClean="0"/>
              <a:t>the age , </a:t>
            </a:r>
            <a:r>
              <a:rPr lang="en-US" sz="2400" i="1" dirty="0" err="1" smtClean="0"/>
              <a:t>Hematopoiesis</a:t>
            </a:r>
            <a:r>
              <a:rPr lang="en-US" sz="2400" i="1" dirty="0" smtClean="0"/>
              <a:t> becomes reduced in activity and the red marrow change to the yellow as adipose tissue add .</a:t>
            </a:r>
            <a:endParaRPr lang="en-US" sz="2400" dirty="0" smtClean="0"/>
          </a:p>
          <a:p>
            <a:pPr algn="l" rtl="0"/>
            <a:r>
              <a:rPr lang="en-US" sz="1800" i="1" dirty="0" smtClean="0">
                <a:solidFill>
                  <a:srgbClr val="0070C0"/>
                </a:solidFill>
              </a:rPr>
              <a:t>Note :</a:t>
            </a:r>
            <a:endParaRPr lang="en-US" sz="1800" dirty="0" smtClean="0">
              <a:solidFill>
                <a:srgbClr val="0070C0"/>
              </a:solidFill>
            </a:endParaRPr>
          </a:p>
          <a:p>
            <a:pPr algn="l" rtl="0"/>
            <a:r>
              <a:rPr lang="en-US" sz="1800" i="1" dirty="0" smtClean="0"/>
              <a:t>Formation of mature erythrocytes is </a:t>
            </a:r>
            <a:r>
              <a:rPr lang="en-US" sz="1800" i="1" dirty="0" smtClean="0"/>
              <a:t>referred </a:t>
            </a:r>
            <a:r>
              <a:rPr lang="en-US" sz="1800" i="1" dirty="0" smtClean="0"/>
              <a:t>to as </a:t>
            </a:r>
            <a:r>
              <a:rPr lang="en-US" sz="1800" i="1" dirty="0" err="1" smtClean="0"/>
              <a:t>erythropoiesis</a:t>
            </a:r>
            <a:r>
              <a:rPr lang="en-US" sz="1800" i="1" dirty="0" smtClean="0"/>
              <a:t> . formation  of granulocytes called </a:t>
            </a:r>
            <a:r>
              <a:rPr lang="en-US" sz="1800" i="1" dirty="0" err="1" smtClean="0"/>
              <a:t>granulocytopoises</a:t>
            </a:r>
            <a:r>
              <a:rPr lang="en-US" sz="1800" i="1" dirty="0" smtClean="0"/>
              <a:t> </a:t>
            </a:r>
            <a:endParaRPr lang="en-US" sz="1800" dirty="0" smtClean="0"/>
          </a:p>
          <a:p>
            <a:pPr algn="l" rtl="0"/>
            <a:r>
              <a:rPr lang="en-US" sz="1800" i="1" dirty="0" err="1" smtClean="0"/>
              <a:t>Monocytopoiesis</a:t>
            </a:r>
            <a:r>
              <a:rPr lang="en-US" sz="1800" i="1" dirty="0" smtClean="0"/>
              <a:t> ----- </a:t>
            </a:r>
            <a:r>
              <a:rPr lang="en-US" sz="1800" i="1" dirty="0" err="1" smtClean="0"/>
              <a:t>monocyte</a:t>
            </a:r>
            <a:endParaRPr lang="en-US" sz="1800" dirty="0" smtClean="0"/>
          </a:p>
          <a:p>
            <a:pPr algn="l" rtl="0"/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Picture Placeholder 4" descr="I:\DCIM\101MSDCF\DSC02415.JPG"/>
          <p:cNvPicPr>
            <a:picLocks noGrp="1"/>
          </p:cNvPicPr>
          <p:nvPr>
            <p:ph type="pic" idx="1"/>
          </p:nvPr>
        </p:nvPicPr>
        <p:blipFill>
          <a:blip r:embed="rId2" cstate="print">
            <a:lum bright="30000" contrast="30000"/>
          </a:blip>
          <a:srcRect t="10565" b="10565"/>
          <a:stretch>
            <a:fillRect/>
          </a:stretch>
        </p:blipFill>
        <p:spPr bwMode="auto">
          <a:xfrm>
            <a:off x="762000" y="612774"/>
            <a:ext cx="7924800" cy="563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178</Words>
  <Application>Microsoft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Layers</vt:lpstr>
      <vt:lpstr>Histology</vt:lpstr>
      <vt:lpstr>Hematopoiesis:</vt:lpstr>
      <vt:lpstr>Hematopoiesis: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just</dc:creator>
  <cp:lastModifiedBy>Ammar</cp:lastModifiedBy>
  <cp:revision>121</cp:revision>
  <dcterms:created xsi:type="dcterms:W3CDTF">2008-10-13T19:40:29Z</dcterms:created>
  <dcterms:modified xsi:type="dcterms:W3CDTF">2013-12-03T19:16:09Z</dcterms:modified>
</cp:coreProperties>
</file>